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Libre Franklin"/>
      <p:regular r:id="rId22"/>
      <p:bold r:id="rId23"/>
      <p:italic r:id="rId24"/>
      <p:boldItalic r:id="rId25"/>
    </p:embeddedFont>
    <p:embeddedFont>
      <p:font typeface="Libre Franklin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gREyky6A19sVVuO+IdIqffsnmR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ibreFranklin-regular.fntdata"/><Relationship Id="rId21" Type="http://schemas.openxmlformats.org/officeDocument/2006/relationships/slide" Target="slides/slide16.xml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Medium-regular.fntdata"/><Relationship Id="rId25" Type="http://schemas.openxmlformats.org/officeDocument/2006/relationships/font" Target="fonts/LibreFranklin-boldItalic.fntdata"/><Relationship Id="rId28" Type="http://schemas.openxmlformats.org/officeDocument/2006/relationships/font" Target="fonts/LibreFranklinMedium-italic.fntdata"/><Relationship Id="rId27" Type="http://schemas.openxmlformats.org/officeDocument/2006/relationships/font" Target="fonts/LibreFranklin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18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18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" type="body"/>
          </p:nvPr>
        </p:nvSpPr>
        <p:spPr>
          <a:xfrm rot="5400000">
            <a:off x="2385219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/>
          <p:nvPr>
            <p:ph type="title"/>
          </p:nvPr>
        </p:nvSpPr>
        <p:spPr>
          <a:xfrm rot="5400000">
            <a:off x="4846638" y="2560639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" type="body"/>
          </p:nvPr>
        </p:nvSpPr>
        <p:spPr>
          <a:xfrm rot="5400000">
            <a:off x="655638" y="350838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20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0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22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25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25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kx="0" rotWithShape="0" algn="bl" stA="49000" stPos="0" sy="-90000" ky="0"/>
          </a:effectLst>
        </p:spPr>
      </p:sp>
      <p:sp>
        <p:nvSpPr>
          <p:cNvPr id="70" name="Google Shape;70;p2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6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7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2" name="Google Shape;12;p17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7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tatum.weber@sktcs.org" TargetMode="External"/><Relationship Id="rId4" Type="http://schemas.openxmlformats.org/officeDocument/2006/relationships/hyperlink" Target="mailto:yanis.medina@sktcs.org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8.jpg"/><Relationship Id="rId8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ktcs.org/academic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TITLE I ANNUAL MEETING</a:t>
            </a:r>
            <a:endParaRPr/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en-US"/>
              <a:t>Susie King Taylor Community School</a:t>
            </a:r>
            <a:endParaRPr/>
          </a:p>
          <a:p>
            <a:pPr indent="0" lvl="0" marL="0" rtl="0" algn="l">
              <a:spcBef>
                <a:spcPts val="372"/>
              </a:spcBef>
              <a:spcAft>
                <a:spcPts val="0"/>
              </a:spcAft>
              <a:buSzPct val="70000"/>
              <a:buNone/>
            </a:pPr>
            <a:r>
              <a:rPr lang="en-US"/>
              <a:t>September 26, 2023 at 8am and 6pm </a:t>
            </a:r>
            <a:endParaRPr/>
          </a:p>
          <a:p>
            <a:pPr indent="0" lvl="0" marL="0" rtl="0" algn="l">
              <a:spcBef>
                <a:spcPts val="372"/>
              </a:spcBef>
              <a:spcAft>
                <a:spcPts val="0"/>
              </a:spcAft>
              <a:buSzPct val="70000"/>
              <a:buNone/>
            </a:pPr>
            <a:r>
              <a:rPr lang="en-US"/>
              <a:t>Virtual meeting via Zoom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TEACHER PROFESSIONAL QUALIFICATIONS</a:t>
            </a:r>
            <a:endParaRPr/>
          </a:p>
        </p:txBody>
      </p:sp>
      <p:sp>
        <p:nvSpPr>
          <p:cNvPr id="148" name="Google Shape;148;p10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en-US"/>
              <a:t>You, as Title I Parents, have the right to request the qualifications of your child’s teachers.</a:t>
            </a:r>
            <a:endParaRPr/>
          </a:p>
          <a:p>
            <a:pPr indent="-342900" lvl="0" marL="342900" rtl="0" algn="l">
              <a:spcBef>
                <a:spcPts val="140"/>
              </a:spcBef>
              <a:spcAft>
                <a:spcPts val="0"/>
              </a:spcAft>
              <a:buSzPts val="490"/>
              <a:buFont typeface="Libre Franklin"/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C:\Users\debbur77\AppData\Local\Microsoft\Windows\Temporary Internet Files\Content.IE5\WQ5J2SQJ\MC900434901[1].png" id="149" name="Google Shape;1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3657600"/>
            <a:ext cx="2285714" cy="22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FAMILY ENGAGEMENT INPUT</a:t>
            </a:r>
            <a:endParaRPr/>
          </a:p>
        </p:txBody>
      </p:sp>
      <p:sp>
        <p:nvSpPr>
          <p:cNvPr id="155" name="Google Shape;155;p11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en-US"/>
              <a:t>District Family Engagement Policy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en-US"/>
              <a:t>School Family Engagement Policy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en-US"/>
              <a:t>School –Parent Compacts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en-US"/>
              <a:t>Budget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en-US"/>
              <a:t>Volunteer opportunities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en-US"/>
              <a:t>Training school staff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en-US"/>
              <a:t>Parents provide feedback to participate in school family decision making </a:t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FAMILY ENGAGEMENT</a:t>
            </a:r>
            <a:endParaRPr/>
          </a:p>
        </p:txBody>
      </p:sp>
      <p:sp>
        <p:nvSpPr>
          <p:cNvPr id="161" name="Google Shape;161;p12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0000"/>
              <a:buChar char="🞭"/>
            </a:pPr>
            <a:r>
              <a:rPr lang="en-US"/>
              <a:t>How can families become involved at the school</a:t>
            </a:r>
            <a:endParaRPr/>
          </a:p>
          <a:p>
            <a:pPr indent="-211328" lvl="0" marL="342900" rtl="0" algn="l">
              <a:spcBef>
                <a:spcPts val="592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SzPct val="70000"/>
              <a:buChar char="🞭"/>
            </a:pPr>
            <a:r>
              <a:rPr lang="en-US"/>
              <a:t>Parents have a right to request opportunities for regular meetings for parents to formulate suggestions and to participate, as appropriate, in decisions about the education of their children</a:t>
            </a:r>
            <a:endParaRPr/>
          </a:p>
          <a:p>
            <a:pPr indent="-211328" lvl="0" marL="342900" rtl="0" algn="l">
              <a:spcBef>
                <a:spcPts val="592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SzPct val="70000"/>
              <a:buChar char="🞭"/>
            </a:pPr>
            <a:r>
              <a:rPr lang="en-US"/>
              <a:t>The school must respond to any such suggestions from parents as soon as practicably possible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FAMILY ENGAGEMENT FUNDS</a:t>
            </a:r>
            <a:endParaRPr/>
          </a:p>
        </p:txBody>
      </p:sp>
      <p:sp>
        <p:nvSpPr>
          <p:cNvPr id="167" name="Google Shape;167;p13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en-US"/>
              <a:t>SCCPSS reserves 1% from the total amount of the Title I, Part A funds it receives in FY23 to carry out family engagement requirements.  </a:t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en-US"/>
              <a:t>Family/Parent input as sought through the Annual Evaluation Survey and Parent Forum held in the spring on how to spend these funds.</a:t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FAMILY ENGAGEMENT FUNDS</a:t>
            </a:r>
            <a:endParaRPr/>
          </a:p>
        </p:txBody>
      </p:sp>
      <p:sp>
        <p:nvSpPr>
          <p:cNvPr id="173" name="Google Shape;173;p14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It has been decided that for the 2023-24 school year the following items would be funded: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ts val="1260"/>
              <a:buChar char="★"/>
            </a:pPr>
            <a:r>
              <a:rPr lang="en-US"/>
              <a:t>grade level appropriate books available for check out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ts val="1260"/>
              <a:buChar char="★"/>
            </a:pPr>
            <a:r>
              <a:rPr lang="en-US"/>
              <a:t>grade level appropriate games available for check out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ts val="1260"/>
              <a:buChar char="★"/>
            </a:pPr>
            <a:r>
              <a:rPr lang="en-US"/>
              <a:t>furniture</a:t>
            </a:r>
            <a:r>
              <a:rPr lang="en-US"/>
              <a:t> to house these items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ts val="1260"/>
              <a:buChar char="★"/>
            </a:pPr>
            <a:r>
              <a:rPr lang="en-US"/>
              <a:t>travel packaging to carry these items between school and home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CONTACTING THE STAFF</a:t>
            </a:r>
            <a:endParaRPr/>
          </a:p>
        </p:txBody>
      </p:sp>
      <p:sp>
        <p:nvSpPr>
          <p:cNvPr id="179" name="Google Shape;179;p15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Dojo is the best source to contact your child’s teacher</a:t>
            </a:r>
            <a:endParaRPr/>
          </a:p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Email is the best way to contact the family engagement contact or school director,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tatum.weber@sktcs.org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yanis.medina@sktcs.org</a:t>
            </a:r>
            <a:endParaRPr/>
          </a:p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C:\Users\debbur77\AppData\Local\Microsoft\Windows\Temporary Internet Files\Content.IE5\8FTXCCOM\MC900442124[1].png" id="180" name="Google Shape;18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9400" y="4713043"/>
            <a:ext cx="1497224" cy="1497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 (x86)\Microsoft Office\MEDIA\CAGCAT10\j0332268.wmf" id="181" name="Google Shape;18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5600" y="4800600"/>
            <a:ext cx="1223111" cy="1382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ebbur77\AppData\Local\Microsoft\Windows\Temporary Internet Files\Content.IE5\0AW807US\MC900382578[1].jpg" id="182" name="Google Shape;18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00600" y="4558612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ebbur77\AppData\Local\Microsoft\Windows\Temporary Internet Files\Content.IE5\0AW807US\MC900434824[1].png" id="183" name="Google Shape;183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2000" y="4741263"/>
            <a:ext cx="1371372" cy="1371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QUESTIONS</a:t>
            </a:r>
            <a:endParaRPr/>
          </a:p>
        </p:txBody>
      </p:sp>
      <p:pic>
        <p:nvPicPr>
          <p:cNvPr descr="C:\Users\debbur77\AppData\Local\Microsoft\Windows\Temporary Internet Files\Content.IE5\ZDNE8OVQ\MC900441498[1].png" id="189" name="Google Shape;189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628" y="1988572"/>
            <a:ext cx="3657143" cy="36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TITLE I PROGRAMS CAN HELP: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457200" y="2819400"/>
            <a:ext cx="8229600" cy="3306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0000"/>
              <a:buChar char="🞭"/>
            </a:pPr>
            <a:r>
              <a:rPr lang="en-US"/>
              <a:t>Children do better in school and feel better about themselves</a:t>
            </a:r>
            <a:endParaRPr/>
          </a:p>
          <a:p>
            <a:pPr indent="-221996" lvl="0" marL="342900" rtl="0" algn="l">
              <a:spcBef>
                <a:spcPts val="544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SzPct val="70000"/>
              <a:buChar char="🞭"/>
            </a:pPr>
            <a:r>
              <a:rPr lang="en-US"/>
              <a:t>Teachers understand the needs and concerns of students and parents</a:t>
            </a:r>
            <a:endParaRPr/>
          </a:p>
          <a:p>
            <a:pPr indent="-221996" lvl="0" marL="342900" rtl="0" algn="l">
              <a:spcBef>
                <a:spcPts val="544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SzPct val="70000"/>
              <a:buChar char="🞭"/>
            </a:pPr>
            <a:r>
              <a:rPr lang="en-US"/>
              <a:t>Parents understand their child and be more involved in the child’s education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1214252"/>
            <a:ext cx="1971675" cy="127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WHAT IS A TITLE I SCHOOL?</a:t>
            </a:r>
            <a:endParaRPr/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540"/>
              <a:buChar char="🞭"/>
            </a:pPr>
            <a:r>
              <a:rPr lang="en-US" sz="2200"/>
              <a:t>Being a Title I school means receiving federal funding (Title I dollars) to </a:t>
            </a:r>
            <a:r>
              <a:rPr lang="en-US" sz="2200" u="sng"/>
              <a:t>supplement</a:t>
            </a:r>
            <a:r>
              <a:rPr lang="en-US" sz="2200"/>
              <a:t> the school’s existing programs.  These dollars are used for…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260"/>
              <a:buChar char="🞤"/>
            </a:pPr>
            <a:r>
              <a:rPr lang="en-US" sz="1800"/>
              <a:t>Identifying students experiencing academic difficulties and providing timely assistance to help these student’s meet the State’s challenging content standards.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260"/>
              <a:buChar char="🞤"/>
            </a:pPr>
            <a:r>
              <a:rPr lang="en-US" sz="1800"/>
              <a:t>Purchasing supplemental staff/programs/materials/supplies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260"/>
              <a:buChar char="🞤"/>
            </a:pPr>
            <a:r>
              <a:rPr lang="en-US" sz="1800"/>
              <a:t>Conducting parental Involvement meetings/trainings/activities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260"/>
              <a:buChar char="🞤"/>
            </a:pPr>
            <a:r>
              <a:rPr lang="en-US" sz="1800"/>
              <a:t>Recruiting/Hiring/Retaining Highly Qualified Teachers</a:t>
            </a:r>
            <a:endParaRPr/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SzPts val="700"/>
              <a:buFont typeface="Libre Franklin"/>
              <a:buNone/>
            </a:pPr>
            <a:r>
              <a:t/>
            </a:r>
            <a:endParaRPr sz="1000"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SzPts val="1540"/>
              <a:buChar char="🞭"/>
            </a:pPr>
            <a:r>
              <a:rPr lang="en-US" sz="2200"/>
              <a:t>Being a Title I school also means family engagement and parents’ rights.   </a:t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TITLE I FUNDS</a:t>
            </a:r>
            <a:endParaRPr/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0000"/>
              <a:buChar char="🞭"/>
            </a:pPr>
            <a:r>
              <a:rPr lang="en-US"/>
              <a:t>Any Local Educational Agency ( School District) with a Title I Allocation exceeding $500,000 is required by law to set aside 1% of it’s Title I allocation for parental involvement.</a:t>
            </a:r>
            <a:endParaRPr/>
          </a:p>
          <a:p>
            <a:pPr indent="-342900" lvl="0" marL="342900" rtl="0" algn="l">
              <a:spcBef>
                <a:spcPts val="136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t/>
            </a:r>
            <a:endParaRPr sz="800"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SzPct val="70000"/>
              <a:buChar char="🞭"/>
            </a:pPr>
            <a:r>
              <a:rPr lang="en-US"/>
              <a:t>Of that 1%, 10% may be reserved at the school district for system-wide initiatives related to family engagement.  The remaining 90% must be allocated to all Title I schools in the district.  Therefore each Title I school receives its portion of the 90% to implement school-level family engagement.</a:t>
            </a:r>
            <a:endParaRPr/>
          </a:p>
          <a:p>
            <a:pPr indent="-342900" lvl="0" marL="342900" rtl="0" algn="l">
              <a:spcBef>
                <a:spcPts val="136"/>
              </a:spcBef>
              <a:spcAft>
                <a:spcPts val="0"/>
              </a:spcAft>
              <a:buSzPct val="70000"/>
              <a:buFont typeface="Libre Franklin"/>
              <a:buNone/>
            </a:pPr>
            <a:r>
              <a:t/>
            </a:r>
            <a:endParaRPr sz="800"/>
          </a:p>
          <a:p>
            <a:pPr indent="-342900" lvl="0" marL="342900" rtl="0" algn="l">
              <a:spcBef>
                <a:spcPts val="442"/>
              </a:spcBef>
              <a:spcAft>
                <a:spcPts val="0"/>
              </a:spcAft>
              <a:buSzPct val="70000"/>
              <a:buChar char="🞭"/>
            </a:pPr>
            <a:r>
              <a:rPr b="1" lang="en-US" sz="2600"/>
              <a:t>You, as Title I parents, have the right to be involved in how this money is spent.</a:t>
            </a:r>
            <a:endParaRPr/>
          </a:p>
          <a:p>
            <a:pPr indent="-221996" lvl="0" marL="342900" rtl="0" algn="l">
              <a:spcBef>
                <a:spcPts val="544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</p:txBody>
      </p:sp>
      <p:pic>
        <p:nvPicPr>
          <p:cNvPr descr="C:\Users\debbur77\AppData\Local\Microsoft\Windows\Temporary Internet Files\Content.IE5\WQ5J2SQJ\MC900434749[1].png"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228600"/>
            <a:ext cx="1142857" cy="114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SCHOOL-WIDE OR TARGETED ASSISTANCE </a:t>
            </a:r>
            <a:endParaRPr/>
          </a:p>
        </p:txBody>
      </p:sp>
      <p:sp>
        <p:nvSpPr>
          <p:cNvPr id="118" name="Google Shape;118;p5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Here at SKTCS we are part of the Title 1, Targeted Assistance Program.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ts val="1260"/>
              <a:buChar char="➔"/>
            </a:pPr>
            <a:r>
              <a:rPr lang="en-US"/>
              <a:t>Supports student achievement.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ts val="1260"/>
              <a:buChar char="➔"/>
            </a:pPr>
            <a:r>
              <a:rPr lang="en-US"/>
              <a:t>Can use Title 1 funds to supplement educational services for children who are failing or are at-risk of failing to meet GA academic standards.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SCHOOL-IMPROVEMENT PLAN</a:t>
            </a:r>
            <a:endParaRPr/>
          </a:p>
        </p:txBody>
      </p:sp>
      <p:sp>
        <p:nvSpPr>
          <p:cNvPr id="124" name="Google Shape;124;p6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1960"/>
              <a:buChar char="🞤"/>
            </a:pPr>
            <a:r>
              <a:rPr lang="en-US"/>
              <a:t>Planning team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lang="en-US"/>
              <a:t>Needs Assessment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lang="en-US"/>
              <a:t>Strategic Goals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lang="en-US"/>
              <a:t>Research based strategies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lang="en-US"/>
              <a:t>Evaluation of plan</a:t>
            </a:r>
            <a:endParaRPr/>
          </a:p>
          <a:p>
            <a:pPr indent="-285750" lvl="1" marL="742950" rtl="0" algn="l">
              <a:spcBef>
                <a:spcPts val="100"/>
              </a:spcBef>
              <a:spcAft>
                <a:spcPts val="0"/>
              </a:spcAft>
              <a:buSzPts val="350"/>
              <a:buFont typeface="Libre Franklin"/>
              <a:buNone/>
            </a:pPr>
            <a:r>
              <a:t/>
            </a:r>
            <a:endParaRPr sz="500"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SCHOOL-IMPROVEMENT PLAN</a:t>
            </a:r>
            <a:endParaRPr/>
          </a:p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1960"/>
              <a:buChar char="🞤"/>
            </a:pPr>
            <a:r>
              <a:rPr lang="en-US"/>
              <a:t>Student academic assessments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lang="en-US"/>
              <a:t>Information on proficiency levels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lang="en-US"/>
              <a:t>Additional assistance provided struggling students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lang="en-US"/>
              <a:t>Coordination and integration of federal funds and programs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lang="en-US"/>
              <a:t>School programs including migrant, pre-school, school choice, and supplemental educational services as applicable.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lang="en-US"/>
              <a:t>Family Engagement Strategies, including the school Family Engagement Policy</a:t>
            </a:r>
            <a:endParaRPr/>
          </a:p>
          <a:p>
            <a:pPr indent="-285750" lvl="1" marL="742950" rtl="0" algn="l">
              <a:spcBef>
                <a:spcPts val="100"/>
              </a:spcBef>
              <a:spcAft>
                <a:spcPts val="0"/>
              </a:spcAft>
              <a:buSzPts val="350"/>
              <a:buFont typeface="Libre Franklin"/>
              <a:buNone/>
            </a:pPr>
            <a:r>
              <a:t/>
            </a:r>
            <a:endParaRPr sz="500"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CURRICULUM</a:t>
            </a:r>
            <a:endParaRPr/>
          </a:p>
        </p:txBody>
      </p:sp>
      <p:sp>
        <p:nvSpPr>
          <p:cNvPr id="136" name="Google Shape;136;p8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Available information on SKTCS site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https://sktcs.org/academics/</a:t>
            </a:r>
            <a:endParaRPr/>
          </a:p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0" lvl="0" marL="241300" rtl="0" algn="l">
              <a:lnSpc>
                <a:spcPct val="216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50">
                <a:solidFill>
                  <a:srgbClr val="7393D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K-8 MyView and MyPerspectives Phonics, Reading, and Writing Curriculum</a:t>
            </a:r>
            <a:endParaRPr b="1" sz="1750">
              <a:solidFill>
                <a:srgbClr val="7393D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41300" rtl="0" algn="l">
              <a:lnSpc>
                <a:spcPct val="216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50">
                <a:solidFill>
                  <a:srgbClr val="7393D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Ready Math ​</a:t>
            </a:r>
            <a:endParaRPr b="1" sz="1750">
              <a:solidFill>
                <a:srgbClr val="7393D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ASSESSMENTS</a:t>
            </a:r>
            <a:endParaRPr/>
          </a:p>
        </p:txBody>
      </p:sp>
      <p:sp>
        <p:nvSpPr>
          <p:cNvPr id="142" name="Google Shape;142;p9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iReady</a:t>
            </a:r>
            <a:endParaRPr/>
          </a:p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GMAS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2014-08-18T19:25:43Z</dcterms:created>
  <dc:creator>Debbie Burnette</dc:creator>
</cp:coreProperties>
</file>